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2" r:id="rId6"/>
    <p:sldId id="261" r:id="rId7"/>
    <p:sldId id="262" r:id="rId8"/>
    <p:sldId id="263" r:id="rId9"/>
    <p:sldId id="264" r:id="rId10"/>
    <p:sldId id="265" r:id="rId11"/>
    <p:sldId id="270" r:id="rId12"/>
    <p:sldId id="27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arcellus" panose="020B060402020202020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Slab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hAuN2VsVBW7OexI6Pa4g5Yl8Fz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ADA406-254B-4018-BEE3-CA7FCB3DB1E7}">
  <a:tblStyle styleId="{B8ADA406-254B-4018-BEE3-CA7FCB3DB1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ec6e7a6f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g11ec6e7a6f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ed05c870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g11ed05c870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ed05c870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g11ed05c870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ec6e7a6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11ec6e7a6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ec6e7a6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11ec6e7a6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564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ec6e7a6f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11ec6e7a6f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c6e7a6f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g11ec6e7a6f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ec6e7a6f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g11ec6e7a6f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0" y="708146"/>
            <a:ext cx="10515600" cy="51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 sz="3600" b="1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K. J. Somaiya College of Engineering, Mumbai</a:t>
            </a:r>
            <a:br>
              <a:rPr lang="en-US" sz="360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</a:br>
            <a:br>
              <a:rPr lang="en-US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</a:br>
            <a:endParaRPr/>
          </a:p>
        </p:txBody>
      </p:sp>
      <p:sp>
        <p:nvSpPr>
          <p:cNvPr id="57" name="Google Shape;57;p1"/>
          <p:cNvSpPr txBox="1">
            <a:spLocks noGrp="1"/>
          </p:cNvSpPr>
          <p:nvPr>
            <p:ph type="body" idx="1"/>
          </p:nvPr>
        </p:nvSpPr>
        <p:spPr>
          <a:xfrm>
            <a:off x="0" y="635150"/>
            <a:ext cx="10515600" cy="5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r>
              <a:rPr lang="en-US" b="1" dirty="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(A Constituent College of Somaiya Vidyavihar University)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endParaRPr b="1" dirty="0">
              <a:solidFill>
                <a:srgbClr val="262626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r>
              <a:rPr lang="en-US" b="1" dirty="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ANNFS IA1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endParaRPr b="1" dirty="0">
              <a:solidFill>
                <a:srgbClr val="262626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br>
              <a:rPr lang="en-US" b="1" dirty="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</a:br>
            <a:endParaRPr b="1" dirty="0">
              <a:solidFill>
                <a:srgbClr val="262626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0979" y="0"/>
            <a:ext cx="1151021" cy="685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5600" y="0"/>
            <a:ext cx="525379" cy="544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818" y="5887634"/>
            <a:ext cx="3245736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 descr="A close up of a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01584" y="5887634"/>
            <a:ext cx="868683" cy="64748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sp>
        <p:nvSpPr>
          <p:cNvPr id="63" name="Google Shape;63;p1"/>
          <p:cNvSpPr txBox="1"/>
          <p:nvPr/>
        </p:nvSpPr>
        <p:spPr>
          <a:xfrm>
            <a:off x="715221" y="1977375"/>
            <a:ext cx="953769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50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 Slab"/>
              </a:rPr>
              <a:t>Pattern Classification for Recognition of Handwritten Characters</a:t>
            </a:r>
            <a:endParaRPr lang="en-US" sz="5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6986951" y="5179070"/>
            <a:ext cx="31460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Vedant Kelkar</a:t>
            </a:r>
            <a:r>
              <a:rPr lang="en-US" sz="1800" b="1" i="0" u="none" strike="noStrike" cap="none" dirty="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        1912052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Nachiket</a:t>
            </a:r>
            <a:r>
              <a:rPr lang="en-US" sz="1800" b="1" dirty="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 Naik</a:t>
            </a:r>
            <a:r>
              <a:rPr lang="en-US" sz="1800" b="1" i="0" u="none" strike="noStrike" cap="none" dirty="0">
                <a:solidFill>
                  <a:srgbClr val="262626"/>
                </a:solidFill>
                <a:latin typeface="Marcellus"/>
                <a:ea typeface="Marcellus"/>
                <a:cs typeface="Marcellus"/>
                <a:sym typeface="Marcellus"/>
              </a:rPr>
              <a:t>      1912060</a:t>
            </a:r>
            <a:endParaRPr sz="1800" b="1" i="0" u="none" strike="noStrike" cap="none" dirty="0">
              <a:solidFill>
                <a:srgbClr val="262626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ec6e7a6f9_1_51"/>
          <p:cNvSpPr txBox="1">
            <a:spLocks noGrp="1"/>
          </p:cNvSpPr>
          <p:nvPr>
            <p:ph type="title"/>
          </p:nvPr>
        </p:nvSpPr>
        <p:spPr>
          <a:xfrm>
            <a:off x="777240" y="0"/>
            <a:ext cx="11414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Marcellus"/>
              <a:buNone/>
            </a:pPr>
            <a:r>
              <a:rPr lang="en-US" sz="3600" b="1" dirty="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Future Scope</a:t>
            </a:r>
            <a:endParaRPr sz="3600" b="1" dirty="0"/>
          </a:p>
        </p:txBody>
      </p:sp>
      <p:pic>
        <p:nvPicPr>
          <p:cNvPr id="162" name="Google Shape;162;g11ec6e7a6f9_1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1ec6e7a6f9_1_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1ec6e7a6f9_1_51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1ec6e7a6f9_1_51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1ec6e7a6f9_1_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sp>
        <p:nvSpPr>
          <p:cNvPr id="168" name="Google Shape;168;g11ec6e7a6f9_1_51"/>
          <p:cNvSpPr txBox="1"/>
          <p:nvPr/>
        </p:nvSpPr>
        <p:spPr>
          <a:xfrm>
            <a:off x="2462100" y="1857375"/>
            <a:ext cx="2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2;p22">
            <a:extLst>
              <a:ext uri="{FF2B5EF4-FFF2-40B4-BE49-F238E27FC236}">
                <a16:creationId xmlns:a16="http://schemas.microsoft.com/office/drawing/2014/main" id="{FE195814-16B7-4441-8E4B-F0FB016DD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2401" y="1682353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Electric form Filling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Automated music symbol notation reader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Solving handwritten mathematical equations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Biometrics and forensics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 txBox="1">
            <a:spLocks noGrp="1"/>
          </p:cNvSpPr>
          <p:nvPr>
            <p:ph type="title"/>
          </p:nvPr>
        </p:nvSpPr>
        <p:spPr>
          <a:xfrm>
            <a:off x="777240" y="0"/>
            <a:ext cx="1141476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Marcellus"/>
              <a:buNone/>
            </a:pPr>
            <a:r>
              <a:rPr lang="en-US" sz="3600" b="1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References …</a:t>
            </a:r>
            <a:endParaRPr sz="3600" b="1"/>
          </a:p>
        </p:txBody>
      </p:sp>
      <p:pic>
        <p:nvPicPr>
          <p:cNvPr id="228" name="Google Shape;2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sp>
        <p:nvSpPr>
          <p:cNvPr id="233" name="Google Shape;233;p6"/>
          <p:cNvSpPr txBox="1"/>
          <p:nvPr/>
        </p:nvSpPr>
        <p:spPr>
          <a:xfrm>
            <a:off x="969575" y="1604338"/>
            <a:ext cx="11030100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D K Patel, T. </a:t>
            </a:r>
            <a:r>
              <a:rPr lang="en-US" sz="2400" dirty="0" err="1"/>
              <a:t>Som</a:t>
            </a:r>
            <a:r>
              <a:rPr lang="en-US" sz="2400" dirty="0"/>
              <a:t>, M.K Singh ‘Improving the Recognition of Handwritten Characters using Neural Network through Multiresolution Technique and Euclidean Distance Metric’ </a:t>
            </a:r>
            <a:endParaRPr sz="2400" dirty="0"/>
          </a:p>
          <a:p>
            <a:pPr marL="457200" indent="-381000">
              <a:buSzPts val="2400"/>
              <a:buFont typeface="Arial"/>
              <a:buAutoNum type="arabicPeriod"/>
            </a:pPr>
            <a:r>
              <a:rPr lang="en-US" sz="2400" dirty="0"/>
              <a:t>Mayur </a:t>
            </a:r>
            <a:r>
              <a:rPr lang="en-US" sz="2400" dirty="0" err="1"/>
              <a:t>Bhargab</a:t>
            </a:r>
            <a:r>
              <a:rPr lang="en-US" sz="2400" dirty="0"/>
              <a:t> Bora, </a:t>
            </a:r>
            <a:r>
              <a:rPr lang="en-US" sz="2400" dirty="0" err="1"/>
              <a:t>Dinthisrang</a:t>
            </a:r>
            <a:r>
              <a:rPr lang="en-US" sz="2400" dirty="0"/>
              <a:t> </a:t>
            </a:r>
            <a:r>
              <a:rPr lang="en-US" sz="2400" dirty="0" err="1"/>
              <a:t>Daimary</a:t>
            </a:r>
            <a:r>
              <a:rPr lang="en-US" sz="2400" dirty="0"/>
              <a:t>, </a:t>
            </a:r>
            <a:r>
              <a:rPr lang="en-US" sz="2400" dirty="0" err="1"/>
              <a:t>Khwairakpam</a:t>
            </a:r>
            <a:r>
              <a:rPr lang="en-US" sz="2400" dirty="0"/>
              <a:t> </a:t>
            </a:r>
            <a:r>
              <a:rPr lang="en-US" sz="2400" dirty="0" err="1"/>
              <a:t>Amitab</a:t>
            </a:r>
            <a:r>
              <a:rPr lang="en-US" sz="2400" dirty="0"/>
              <a:t> </a:t>
            </a:r>
            <a:r>
              <a:rPr lang="en-US" sz="2400" dirty="0" err="1"/>
              <a:t>Debdatta</a:t>
            </a:r>
            <a:r>
              <a:rPr lang="en-US" sz="2400" dirty="0"/>
              <a:t> </a:t>
            </a:r>
            <a:r>
              <a:rPr lang="en-US" sz="2400" dirty="0" err="1"/>
              <a:t>Kandar'Handwritten</a:t>
            </a:r>
            <a:r>
              <a:rPr lang="en-US" sz="2400" dirty="0"/>
              <a:t> Character Recognition from Images using CNN-ECOC’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Sujithsree</a:t>
            </a:r>
            <a:r>
              <a:rPr lang="en-US" sz="2400" dirty="0"/>
              <a:t> P S, Prof: C Venugopal ‘Handwritten Character Classification and Recognition using Neural Network’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Anita Pal&amp; </a:t>
            </a:r>
            <a:r>
              <a:rPr lang="en-US" sz="2400" dirty="0" err="1"/>
              <a:t>Dayashankar</a:t>
            </a:r>
            <a:r>
              <a:rPr lang="en-US" sz="2400" dirty="0"/>
              <a:t> Singh ‘Handwritten English Character Recognition Using Neural Network’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Parag Narendra </a:t>
            </a:r>
            <a:r>
              <a:rPr lang="en-US" sz="2400" dirty="0" err="1"/>
              <a:t>Achaliya</a:t>
            </a:r>
            <a:r>
              <a:rPr lang="en-US" sz="2400" dirty="0"/>
              <a:t>, </a:t>
            </a:r>
            <a:r>
              <a:rPr lang="en-US" sz="2400" dirty="0" err="1"/>
              <a:t>Sonal</a:t>
            </a:r>
            <a:r>
              <a:rPr lang="en-US" sz="2400" dirty="0"/>
              <a:t> Patil ‘Handwritten English Character Recognition Based on Artificial Neural Network with Feature Extraction’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ed05c870c_1_0"/>
          <p:cNvSpPr txBox="1">
            <a:spLocks noGrp="1"/>
          </p:cNvSpPr>
          <p:nvPr>
            <p:ph type="title"/>
          </p:nvPr>
        </p:nvSpPr>
        <p:spPr>
          <a:xfrm>
            <a:off x="2895872" y="2461525"/>
            <a:ext cx="7599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Marcellus"/>
              <a:buNone/>
            </a:pPr>
            <a:r>
              <a:rPr lang="en-US" sz="9200" b="1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THANK YOU!</a:t>
            </a:r>
            <a:endParaRPr sz="9200" b="1"/>
          </a:p>
        </p:txBody>
      </p:sp>
      <p:pic>
        <p:nvPicPr>
          <p:cNvPr id="239" name="Google Shape;239;g11ed05c870c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1ed05c870c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1ed05c870c_1_0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1ed05c870c_1_0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1ed05c870c_1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sp>
        <p:nvSpPr>
          <p:cNvPr id="8" name="Google Shape;140;p23">
            <a:extLst>
              <a:ext uri="{FF2B5EF4-FFF2-40B4-BE49-F238E27FC236}">
                <a16:creationId xmlns:a16="http://schemas.microsoft.com/office/drawing/2014/main" id="{C7DA6A73-ECB3-4508-B713-6825CCBED876}"/>
              </a:ext>
            </a:extLst>
          </p:cNvPr>
          <p:cNvSpPr txBox="1">
            <a:spLocks/>
          </p:cNvSpPr>
          <p:nvPr/>
        </p:nvSpPr>
        <p:spPr>
          <a:xfrm>
            <a:off x="2105024" y="4175529"/>
            <a:ext cx="8521700" cy="16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IN" sz="2200"/>
              <a:t>Vedant Kelkar - 1912052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r>
              <a:rPr lang="en-IN" sz="2200"/>
              <a:t>Nachiket Naik - 1912060</a:t>
            </a:r>
            <a:endParaRPr lang="en-IN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1295693" y="975222"/>
            <a:ext cx="9958500" cy="597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IN" sz="25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Where?</a:t>
            </a:r>
            <a:endParaRPr lang="en-IN" sz="2500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Reading support for the blind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Recording bank cheque numbers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Reading documents in academic institutes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Vehicle number plate recognition at toll booth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Validating signatures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</a:endParaRPr>
          </a:p>
          <a:p>
            <a:pPr fontAlgn="base"/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How</a:t>
            </a:r>
            <a:r>
              <a:rPr lang="en-IN" sz="25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?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Feature extraction using Multilayer Feed Forward Neural Network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Character separation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Scaling of each character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Space detection</a:t>
            </a:r>
            <a:endParaRPr lang="en-IN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Line detection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</a:endParaRPr>
          </a:p>
          <a:p>
            <a:br>
              <a:rPr lang="en-IN" sz="4000" dirty="0"/>
            </a:br>
            <a:endParaRPr sz="3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91;g11ec6e7a6f9_1_0">
            <a:extLst>
              <a:ext uri="{FF2B5EF4-FFF2-40B4-BE49-F238E27FC236}">
                <a16:creationId xmlns:a16="http://schemas.microsoft.com/office/drawing/2014/main" id="{F96C043A-1453-4386-A6E1-C1C36BE11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240" y="0"/>
            <a:ext cx="11414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Marcellus"/>
              <a:buNone/>
            </a:pPr>
            <a:r>
              <a:rPr lang="en-US" sz="3600" b="1" dirty="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Real Life Applications</a:t>
            </a:r>
            <a:endParaRPr sz="3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1ed05c870c_1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1ed05c870c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1ed05c870c_1_10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1ed05c870c_1_10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1ed05c870c_1_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EAC4D-9BA8-41E0-8332-6F219C93BDBB}"/>
              </a:ext>
            </a:extLst>
          </p:cNvPr>
          <p:cNvSpPr txBox="1"/>
          <p:nvPr/>
        </p:nvSpPr>
        <p:spPr>
          <a:xfrm>
            <a:off x="1754944" y="1325700"/>
            <a:ext cx="6098344" cy="460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N" sz="20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Pre Processing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N" sz="20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Denoising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N" sz="20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Scanning and Skeletonization (reducing to thin lines)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N" sz="20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Normalization (equal matrix dimensions)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N" sz="20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Feature Extraction (boundary detection)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N" sz="20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Segmentation, Scaling and Space detection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N" sz="20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Neural Network Classification</a:t>
            </a:r>
          </a:p>
          <a:p>
            <a:br>
              <a:rPr lang="en-IN" sz="2000" b="0" dirty="0">
                <a:effectLst/>
              </a:rPr>
            </a:br>
            <a:endParaRPr lang="en-IN" sz="2000" dirty="0"/>
          </a:p>
        </p:txBody>
      </p:sp>
      <p:sp>
        <p:nvSpPr>
          <p:cNvPr id="18" name="Google Shape;91;g11ec6e7a6f9_1_0">
            <a:extLst>
              <a:ext uri="{FF2B5EF4-FFF2-40B4-BE49-F238E27FC236}">
                <a16:creationId xmlns:a16="http://schemas.microsoft.com/office/drawing/2014/main" id="{3ACA32D4-DB20-4AE0-BDC1-A51346246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240" y="0"/>
            <a:ext cx="11414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Marcellus"/>
              <a:buNone/>
            </a:pPr>
            <a:r>
              <a:rPr lang="en-US" sz="3600" b="1" dirty="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Steps in implementation of HCR</a:t>
            </a:r>
            <a:endParaRPr sz="3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c6e7a6f9_1_0"/>
          <p:cNvSpPr txBox="1">
            <a:spLocks noGrp="1"/>
          </p:cNvSpPr>
          <p:nvPr>
            <p:ph type="title"/>
          </p:nvPr>
        </p:nvSpPr>
        <p:spPr>
          <a:xfrm>
            <a:off x="777240" y="0"/>
            <a:ext cx="11414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Marcellus"/>
              <a:buNone/>
            </a:pPr>
            <a:r>
              <a:rPr lang="en-US" sz="3600" b="1" dirty="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Feature Extraction…</a:t>
            </a:r>
            <a:endParaRPr sz="3600" b="1" dirty="0"/>
          </a:p>
        </p:txBody>
      </p:sp>
      <p:pic>
        <p:nvPicPr>
          <p:cNvPr id="92" name="Google Shape;92;g11ec6e7a6f9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1ec6e7a6f9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1ec6e7a6f9_1_0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1ec6e7a6f9_1_0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1ec6e7a6f9_1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28BF1-2DBE-4303-928C-5EBC253A99C4}"/>
              </a:ext>
            </a:extLst>
          </p:cNvPr>
          <p:cNvSpPr txBox="1"/>
          <p:nvPr/>
        </p:nvSpPr>
        <p:spPr>
          <a:xfrm>
            <a:off x="2458329" y="1383942"/>
            <a:ext cx="6098344" cy="491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600"/>
              </a:spcAft>
            </a:pPr>
            <a:r>
              <a:rPr lang="en-US" sz="2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- Too much data, not much information</a:t>
            </a:r>
            <a:endParaRPr lang="en-US" sz="2600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L="457200" rtl="0">
              <a:spcBef>
                <a:spcPts val="0"/>
              </a:spcBef>
              <a:spcAft>
                <a:spcPts val="1600"/>
              </a:spcAft>
            </a:pPr>
            <a:r>
              <a:rPr lang="en-US" sz="2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- Special form of dimensionality reduction</a:t>
            </a:r>
            <a:endParaRPr lang="en-US" sz="2600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L="457200" rtl="0">
              <a:spcBef>
                <a:spcPts val="0"/>
              </a:spcBef>
              <a:spcAft>
                <a:spcPts val="1600"/>
              </a:spcAft>
            </a:pPr>
            <a:r>
              <a:rPr lang="en-US" sz="2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- Transforming the input data into the set of features</a:t>
            </a:r>
            <a:endParaRPr lang="en-US" sz="2600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L="457200" rtl="0">
              <a:spcBef>
                <a:spcPts val="0"/>
              </a:spcBef>
              <a:spcAft>
                <a:spcPts val="1600"/>
              </a:spcAft>
            </a:pPr>
            <a:r>
              <a:rPr lang="en-US" sz="2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- Input data transformed into a reduced representation set</a:t>
            </a:r>
            <a:endParaRPr lang="en-US" sz="2600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br>
              <a:rPr 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</a:br>
            <a:endParaRPr lang="en-IN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11ec6e7a6f9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1ec6e7a6f9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1ec6e7a6f9_1_0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1ec6e7a6f9_1_0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1ec6e7a6f9_1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C1074287-876A-4F9C-941C-9D4C9591A0B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963" t="18001" r="16589" b="19452"/>
          <a:stretch/>
        </p:blipFill>
        <p:spPr>
          <a:xfrm>
            <a:off x="1333843" y="3141829"/>
            <a:ext cx="4762155" cy="22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7;p17">
            <a:extLst>
              <a:ext uri="{FF2B5EF4-FFF2-40B4-BE49-F238E27FC236}">
                <a16:creationId xmlns:a16="http://schemas.microsoft.com/office/drawing/2014/main" id="{71C447A2-0B45-4DA8-8479-EE629365D2A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0357" t="18744" r="20516" b="48753"/>
          <a:stretch/>
        </p:blipFill>
        <p:spPr>
          <a:xfrm>
            <a:off x="1229144" y="1027906"/>
            <a:ext cx="4866855" cy="16871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5;p17">
            <a:extLst>
              <a:ext uri="{FF2B5EF4-FFF2-40B4-BE49-F238E27FC236}">
                <a16:creationId xmlns:a16="http://schemas.microsoft.com/office/drawing/2014/main" id="{A54E4B0A-5BA7-4DCB-8521-20E374703F00}"/>
              </a:ext>
            </a:extLst>
          </p:cNvPr>
          <p:cNvSpPr txBox="1">
            <a:spLocks/>
          </p:cNvSpPr>
          <p:nvPr/>
        </p:nvSpPr>
        <p:spPr>
          <a:xfrm>
            <a:off x="6862280" y="481979"/>
            <a:ext cx="4407300" cy="49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-"/>
            </a:pPr>
            <a:r>
              <a:rPr lang="en-US" sz="2500" dirty="0"/>
              <a:t>3 methods for HCR: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US" sz="2500" dirty="0"/>
              <a:t>Single Voting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US" sz="2500" dirty="0"/>
              <a:t>Multiple Voting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US" sz="2500" dirty="0"/>
              <a:t>Class Distance</a:t>
            </a:r>
          </a:p>
        </p:txBody>
      </p:sp>
    </p:spTree>
    <p:extLst>
      <p:ext uri="{BB962C8B-B14F-4D97-AF65-F5344CB8AC3E}">
        <p14:creationId xmlns:p14="http://schemas.microsoft.com/office/powerpoint/2010/main" val="364576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pic>
        <p:nvPicPr>
          <p:cNvPr id="13" name="Google Shape;105;p18">
            <a:extLst>
              <a:ext uri="{FF2B5EF4-FFF2-40B4-BE49-F238E27FC236}">
                <a16:creationId xmlns:a16="http://schemas.microsoft.com/office/drawing/2014/main" id="{FAAF19CB-AA30-4030-92AB-45C5FB1E566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9928" t="20910" r="12474" b="13580"/>
          <a:stretch/>
        </p:blipFill>
        <p:spPr>
          <a:xfrm>
            <a:off x="1523478" y="2345299"/>
            <a:ext cx="3441079" cy="32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4;p18">
            <a:extLst>
              <a:ext uri="{FF2B5EF4-FFF2-40B4-BE49-F238E27FC236}">
                <a16:creationId xmlns:a16="http://schemas.microsoft.com/office/drawing/2014/main" id="{A658D113-5ECF-4BFB-BDE7-0C8DBBD4867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639" t="24653" r="2939" b="36699"/>
          <a:stretch/>
        </p:blipFill>
        <p:spPr>
          <a:xfrm>
            <a:off x="990029" y="513554"/>
            <a:ext cx="4750043" cy="132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;p18">
            <a:extLst>
              <a:ext uri="{FF2B5EF4-FFF2-40B4-BE49-F238E27FC236}">
                <a16:creationId xmlns:a16="http://schemas.microsoft.com/office/drawing/2014/main" id="{C2A0DE28-A316-4227-A574-7F4BE22A8EAB}"/>
              </a:ext>
            </a:extLst>
          </p:cNvPr>
          <p:cNvSpPr txBox="1">
            <a:spLocks/>
          </p:cNvSpPr>
          <p:nvPr/>
        </p:nvSpPr>
        <p:spPr>
          <a:xfrm>
            <a:off x="6096000" y="481980"/>
            <a:ext cx="4407300" cy="49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indent="-317500">
              <a:buSzPts val="1400"/>
              <a:buFont typeface="Arial"/>
              <a:buChar char="-"/>
            </a:pPr>
            <a:r>
              <a:rPr lang="en-US" sz="2500" dirty="0"/>
              <a:t>Feature extraction using 8 </a:t>
            </a:r>
            <a:r>
              <a:rPr lang="en-US" sz="2500" dirty="0" err="1"/>
              <a:t>neighbour</a:t>
            </a:r>
            <a:r>
              <a:rPr lang="en-US" sz="2500" dirty="0"/>
              <a:t> adjacent method (boundary detection)</a:t>
            </a:r>
          </a:p>
          <a:p>
            <a:pPr marL="914400" indent="-317500">
              <a:buSzPts val="1400"/>
              <a:buFont typeface="Arial"/>
              <a:buChar char="-"/>
            </a:pPr>
            <a:r>
              <a:rPr lang="en-US" sz="2500" dirty="0"/>
              <a:t>Boundary coordinates are stored in an array to compute Fourier Descriptors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11ec6e7a6f9_1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1ec6e7a6f9_1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ec6e7a6f9_1_13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1ec6e7a6f9_1_13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1ec6e7a6f9_1_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pic>
        <p:nvPicPr>
          <p:cNvPr id="11" name="Google Shape;112;p19">
            <a:extLst>
              <a:ext uri="{FF2B5EF4-FFF2-40B4-BE49-F238E27FC236}">
                <a16:creationId xmlns:a16="http://schemas.microsoft.com/office/drawing/2014/main" id="{63742FB0-52DF-4E70-B363-248C5102489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0974" t="22761" r="53887" b="15318"/>
          <a:stretch/>
        </p:blipFill>
        <p:spPr>
          <a:xfrm>
            <a:off x="1923883" y="2256325"/>
            <a:ext cx="2655567" cy="339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1;p19">
            <a:extLst>
              <a:ext uri="{FF2B5EF4-FFF2-40B4-BE49-F238E27FC236}">
                <a16:creationId xmlns:a16="http://schemas.microsoft.com/office/drawing/2014/main" id="{0A9BC07F-0286-49DB-B806-05AF15D1DE9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0050" t="30588" r="21011" b="39784"/>
          <a:stretch/>
        </p:blipFill>
        <p:spPr>
          <a:xfrm>
            <a:off x="1229157" y="365125"/>
            <a:ext cx="4407302" cy="124616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10;p19">
            <a:extLst>
              <a:ext uri="{FF2B5EF4-FFF2-40B4-BE49-F238E27FC236}">
                <a16:creationId xmlns:a16="http://schemas.microsoft.com/office/drawing/2014/main" id="{0041273D-E5C5-42FF-BB19-7CA3F03BC253}"/>
              </a:ext>
            </a:extLst>
          </p:cNvPr>
          <p:cNvSpPr txBox="1">
            <a:spLocks/>
          </p:cNvSpPr>
          <p:nvPr/>
        </p:nvSpPr>
        <p:spPr>
          <a:xfrm>
            <a:off x="6319198" y="240989"/>
            <a:ext cx="4407300" cy="49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-"/>
            </a:pPr>
            <a:r>
              <a:rPr lang="en-US" sz="2500" dirty="0"/>
              <a:t>Segmentation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US" sz="2500" dirty="0"/>
              <a:t>Dividing an image into its constituent regions or objects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US" sz="2500" dirty="0"/>
              <a:t>Point, line &amp; edge detection methods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11ec6e7a6f9_1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1ec6e7a6f9_1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1ec6e7a6f9_1_24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1ec6e7a6f9_1_24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1ec6e7a6f9_1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pic>
        <p:nvPicPr>
          <p:cNvPr id="12" name="Google Shape;119;p20">
            <a:extLst>
              <a:ext uri="{FF2B5EF4-FFF2-40B4-BE49-F238E27FC236}">
                <a16:creationId xmlns:a16="http://schemas.microsoft.com/office/drawing/2014/main" id="{961C1F83-3773-47EC-B6EF-11C9ADE2AF9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0331" t="16500" r="21825" b="13402"/>
          <a:stretch/>
        </p:blipFill>
        <p:spPr>
          <a:xfrm>
            <a:off x="1647077" y="1735737"/>
            <a:ext cx="2840517" cy="370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8;p20">
            <a:extLst>
              <a:ext uri="{FF2B5EF4-FFF2-40B4-BE49-F238E27FC236}">
                <a16:creationId xmlns:a16="http://schemas.microsoft.com/office/drawing/2014/main" id="{1E66E8AC-33DE-44E5-BF67-E10212375F9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8831" t="29507" r="19387" b="46863"/>
          <a:stretch/>
        </p:blipFill>
        <p:spPr>
          <a:xfrm>
            <a:off x="972441" y="365125"/>
            <a:ext cx="4570229" cy="105219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7;p20">
            <a:extLst>
              <a:ext uri="{FF2B5EF4-FFF2-40B4-BE49-F238E27FC236}">
                <a16:creationId xmlns:a16="http://schemas.microsoft.com/office/drawing/2014/main" id="{F5EFF443-1712-4EE0-AC48-8AD5643B9643}"/>
              </a:ext>
            </a:extLst>
          </p:cNvPr>
          <p:cNvSpPr txBox="1">
            <a:spLocks/>
          </p:cNvSpPr>
          <p:nvPr/>
        </p:nvSpPr>
        <p:spPr>
          <a:xfrm>
            <a:off x="6305131" y="265537"/>
            <a:ext cx="4407300" cy="49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-"/>
            </a:pPr>
            <a:r>
              <a:rPr lang="en-US" sz="2500" dirty="0"/>
              <a:t>Feature extraction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US" sz="2500" dirty="0"/>
              <a:t>Multiresolution using wavelet transform</a:t>
            </a:r>
          </a:p>
          <a:p>
            <a:pPr marL="457200" indent="-317500">
              <a:buSzPts val="1400"/>
              <a:buFont typeface="Arial"/>
              <a:buChar char="-"/>
            </a:pPr>
            <a:r>
              <a:rPr lang="en-US" sz="2500" dirty="0"/>
              <a:t>Minimum Distance Classifier</a:t>
            </a:r>
          </a:p>
          <a:p>
            <a:pPr marL="457200" indent="-317500">
              <a:buSzPts val="1400"/>
              <a:buFont typeface="Arial"/>
              <a:buChar char="-"/>
            </a:pPr>
            <a:r>
              <a:rPr lang="en-US" sz="2500" dirty="0"/>
              <a:t>Fusion of input image with weight matrix to generate recognition score in case of misclassification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1ec6e7a6f9_1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" y="2219"/>
            <a:ext cx="566958" cy="68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1ec6e7a6f9_1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63" y="0"/>
            <a:ext cx="209677" cy="54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1ec6e7a6f9_1_35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5239" y="5830821"/>
            <a:ext cx="868683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1ec6e7a6f9_1_35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" y="5828983"/>
            <a:ext cx="2655568" cy="66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1ec6e7a6f9_1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Department Of Electronics Engineering</a:t>
            </a:r>
            <a:endParaRPr/>
          </a:p>
        </p:txBody>
      </p:sp>
      <p:sp>
        <p:nvSpPr>
          <p:cNvPr id="154" name="Google Shape;154;g11ec6e7a6f9_1_35"/>
          <p:cNvSpPr txBox="1"/>
          <p:nvPr/>
        </p:nvSpPr>
        <p:spPr>
          <a:xfrm>
            <a:off x="2462100" y="1857375"/>
            <a:ext cx="2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26;p21">
            <a:extLst>
              <a:ext uri="{FF2B5EF4-FFF2-40B4-BE49-F238E27FC236}">
                <a16:creationId xmlns:a16="http://schemas.microsoft.com/office/drawing/2014/main" id="{3D50605D-2D70-4EB7-9D7B-368C9D72F93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0255" t="30950" r="25888" b="21716"/>
          <a:stretch/>
        </p:blipFill>
        <p:spPr>
          <a:xfrm>
            <a:off x="1150692" y="2645879"/>
            <a:ext cx="4564232" cy="24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5;p21">
            <a:extLst>
              <a:ext uri="{FF2B5EF4-FFF2-40B4-BE49-F238E27FC236}">
                <a16:creationId xmlns:a16="http://schemas.microsoft.com/office/drawing/2014/main" id="{62436566-A182-4317-8321-CCA7E6EDA4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9283" t="46846" r="9422" b="32068"/>
          <a:stretch/>
        </p:blipFill>
        <p:spPr>
          <a:xfrm>
            <a:off x="1036957" y="841423"/>
            <a:ext cx="4871473" cy="88878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4;p21">
            <a:extLst>
              <a:ext uri="{FF2B5EF4-FFF2-40B4-BE49-F238E27FC236}">
                <a16:creationId xmlns:a16="http://schemas.microsoft.com/office/drawing/2014/main" id="{CC9ACB26-68AE-4FB5-9D7C-A1BA5BAA98E3}"/>
              </a:ext>
            </a:extLst>
          </p:cNvPr>
          <p:cNvSpPr txBox="1">
            <a:spLocks/>
          </p:cNvSpPr>
          <p:nvPr/>
        </p:nvSpPr>
        <p:spPr>
          <a:xfrm>
            <a:off x="6096000" y="240989"/>
            <a:ext cx="5318760" cy="5587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-"/>
            </a:pPr>
            <a:r>
              <a:rPr lang="en-IN" sz="2000" dirty="0"/>
              <a:t>CNN for feature extraction and ECOC for recognition of characters</a:t>
            </a:r>
          </a:p>
          <a:p>
            <a:pPr marL="457200" indent="-317500">
              <a:buSzPts val="1400"/>
              <a:buFont typeface="Arial"/>
              <a:buChar char="-"/>
            </a:pPr>
            <a:r>
              <a:rPr lang="en-IN" sz="2000" dirty="0"/>
              <a:t>ECOC - Error Correcting Output Codes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IN" sz="2000" dirty="0"/>
              <a:t>Reframing multi-class classification problem to multiple binary classification problem</a:t>
            </a:r>
          </a:p>
          <a:p>
            <a:pPr marL="457200" indent="-317500">
              <a:buSzPts val="1400"/>
              <a:buFont typeface="Arial"/>
              <a:buChar char="-"/>
            </a:pPr>
            <a:r>
              <a:rPr lang="en-IN" sz="2000" dirty="0" err="1"/>
              <a:t>ReLU</a:t>
            </a:r>
            <a:r>
              <a:rPr lang="en-IN" sz="2000" dirty="0"/>
              <a:t> - activation function</a:t>
            </a:r>
          </a:p>
          <a:p>
            <a:pPr marL="457200" indent="-317500">
              <a:buSzPts val="1400"/>
              <a:buFont typeface="Arial"/>
              <a:buChar char="-"/>
            </a:pPr>
            <a:r>
              <a:rPr lang="en-IN" sz="2000" dirty="0"/>
              <a:t>Pooling layer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IN" sz="2000" dirty="0"/>
              <a:t>To reduce spatial size of each feature map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IN" sz="2000" dirty="0"/>
              <a:t>Min, </a:t>
            </a:r>
            <a:r>
              <a:rPr lang="en-IN" sz="2000" dirty="0" err="1"/>
              <a:t>avg</a:t>
            </a:r>
            <a:r>
              <a:rPr lang="en-IN" sz="2000" dirty="0"/>
              <a:t> and max pooling</a:t>
            </a:r>
          </a:p>
          <a:p>
            <a:pPr marL="457200" indent="-317500">
              <a:buSzPts val="1400"/>
              <a:buFont typeface="Arial"/>
              <a:buChar char="-"/>
            </a:pPr>
            <a:r>
              <a:rPr lang="en-IN" sz="2000" dirty="0"/>
              <a:t>Popular CNN Architectures:</a:t>
            </a:r>
          </a:p>
          <a:p>
            <a:pPr marL="914400" lvl="1" indent="-317500">
              <a:buSzPts val="1400"/>
              <a:buFont typeface="Arial"/>
              <a:buChar char="-"/>
            </a:pPr>
            <a:r>
              <a:rPr lang="en-IN" sz="2000" dirty="0" err="1"/>
              <a:t>AlexNet</a:t>
            </a:r>
            <a:endParaRPr lang="en-IN" sz="2000" dirty="0"/>
          </a:p>
          <a:p>
            <a:pPr marL="914400" lvl="1" indent="-317500">
              <a:buSzPts val="1400"/>
              <a:buFont typeface="Arial"/>
              <a:buChar char="-"/>
            </a:pPr>
            <a:r>
              <a:rPr lang="en-IN" sz="2000" dirty="0" err="1"/>
              <a:t>ZfNet</a:t>
            </a:r>
            <a:endParaRPr lang="en-IN" sz="2000" dirty="0"/>
          </a:p>
          <a:p>
            <a:pPr marL="914400" lvl="1" indent="-317500">
              <a:buSzPts val="1400"/>
              <a:buFont typeface="Arial"/>
              <a:buChar char="-"/>
            </a:pPr>
            <a:r>
              <a:rPr lang="en-IN" sz="2000" dirty="0" err="1"/>
              <a:t>LeNet</a:t>
            </a:r>
            <a:endParaRPr lang="en-IN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466</Words>
  <Application>Microsoft Office PowerPoint</Application>
  <PresentationFormat>Widescreen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Roboto Slab</vt:lpstr>
      <vt:lpstr>Arial</vt:lpstr>
      <vt:lpstr>Roboto</vt:lpstr>
      <vt:lpstr>Marcellus</vt:lpstr>
      <vt:lpstr>Office Theme</vt:lpstr>
      <vt:lpstr>K. J. Somaiya College of Engineering, Mumbai  </vt:lpstr>
      <vt:lpstr>Real Life Applications</vt:lpstr>
      <vt:lpstr>Steps in implementation of HCR</vt:lpstr>
      <vt:lpstr>Feature Extraction…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References 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K. J. Somaiya College of Engineering, Mumbai  </dc:title>
  <dc:creator>Sudha</dc:creator>
  <cp:lastModifiedBy>Vedant Kelkar</cp:lastModifiedBy>
  <cp:revision>3</cp:revision>
  <dcterms:modified xsi:type="dcterms:W3CDTF">2022-04-27T19:31:36Z</dcterms:modified>
</cp:coreProperties>
</file>